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38"/>
  </p:handoutMasterIdLst>
  <p:sldIdLst>
    <p:sldId id="256" r:id="rId2"/>
    <p:sldId id="257" r:id="rId3"/>
    <p:sldId id="258" r:id="rId4"/>
    <p:sldId id="260" r:id="rId5"/>
    <p:sldId id="261" r:id="rId6"/>
    <p:sldId id="262" r:id="rId7"/>
    <p:sldId id="263" r:id="rId8"/>
    <p:sldId id="264" r:id="rId9"/>
    <p:sldId id="274" r:id="rId10"/>
    <p:sldId id="275" r:id="rId11"/>
    <p:sldId id="292" r:id="rId12"/>
    <p:sldId id="287" r:id="rId13"/>
    <p:sldId id="281" r:id="rId14"/>
    <p:sldId id="276" r:id="rId15"/>
    <p:sldId id="282" r:id="rId16"/>
    <p:sldId id="277" r:id="rId17"/>
    <p:sldId id="283" r:id="rId18"/>
    <p:sldId id="278" r:id="rId19"/>
    <p:sldId id="288" r:id="rId20"/>
    <p:sldId id="289" r:id="rId21"/>
    <p:sldId id="284" r:id="rId22"/>
    <p:sldId id="279" r:id="rId23"/>
    <p:sldId id="290" r:id="rId24"/>
    <p:sldId id="285" r:id="rId25"/>
    <p:sldId id="280" r:id="rId26"/>
    <p:sldId id="291" r:id="rId27"/>
    <p:sldId id="286" r:id="rId28"/>
    <p:sldId id="273" r:id="rId29"/>
    <p:sldId id="265" r:id="rId30"/>
    <p:sldId id="266" r:id="rId31"/>
    <p:sldId id="269" r:id="rId32"/>
    <p:sldId id="270" r:id="rId33"/>
    <p:sldId id="267" r:id="rId34"/>
    <p:sldId id="271" r:id="rId35"/>
    <p:sldId id="272" r:id="rId36"/>
    <p:sldId id="268" r:id="rId37"/>
  </p:sldIdLst>
  <p:sldSz cx="9144000" cy="6858000" type="screen4x3"/>
  <p:notesSz cx="6954838"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4" d="100"/>
          <a:sy n="64" d="100"/>
        </p:scale>
        <p:origin x="-1482"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3763" cy="465455"/>
          </a:xfrm>
          <a:prstGeom prst="rect">
            <a:avLst/>
          </a:prstGeom>
        </p:spPr>
        <p:txBody>
          <a:bodyPr vert="horz" lIns="92930" tIns="46465" rIns="92930" bIns="46465" rtlCol="0"/>
          <a:lstStyle>
            <a:lvl1pPr algn="l">
              <a:defRPr sz="1200"/>
            </a:lvl1pPr>
          </a:lstStyle>
          <a:p>
            <a:endParaRPr lang="en-US"/>
          </a:p>
        </p:txBody>
      </p:sp>
      <p:sp>
        <p:nvSpPr>
          <p:cNvPr id="3" name="Date Placeholder 2"/>
          <p:cNvSpPr>
            <a:spLocks noGrp="1"/>
          </p:cNvSpPr>
          <p:nvPr>
            <p:ph type="dt" sz="quarter" idx="1"/>
          </p:nvPr>
        </p:nvSpPr>
        <p:spPr>
          <a:xfrm>
            <a:off x="3939466" y="0"/>
            <a:ext cx="3013763" cy="465455"/>
          </a:xfrm>
          <a:prstGeom prst="rect">
            <a:avLst/>
          </a:prstGeom>
        </p:spPr>
        <p:txBody>
          <a:bodyPr vert="horz" lIns="92930" tIns="46465" rIns="92930" bIns="46465" rtlCol="0"/>
          <a:lstStyle>
            <a:lvl1pPr algn="r">
              <a:defRPr sz="1200"/>
            </a:lvl1pPr>
          </a:lstStyle>
          <a:p>
            <a:fld id="{DF74C7F2-D46C-4F32-BF68-FEE126B5F502}" type="datetimeFigureOut">
              <a:rPr lang="en-US" smtClean="0"/>
              <a:pPr/>
              <a:t>10/27/2023</a:t>
            </a:fld>
            <a:endParaRPr lang="en-US"/>
          </a:p>
        </p:txBody>
      </p:sp>
      <p:sp>
        <p:nvSpPr>
          <p:cNvPr id="4" name="Footer Placeholder 3"/>
          <p:cNvSpPr>
            <a:spLocks noGrp="1"/>
          </p:cNvSpPr>
          <p:nvPr>
            <p:ph type="ftr" sz="quarter" idx="2"/>
          </p:nvPr>
        </p:nvSpPr>
        <p:spPr>
          <a:xfrm>
            <a:off x="0" y="8842029"/>
            <a:ext cx="3013763" cy="465455"/>
          </a:xfrm>
          <a:prstGeom prst="rect">
            <a:avLst/>
          </a:prstGeom>
        </p:spPr>
        <p:txBody>
          <a:bodyPr vert="horz" lIns="92930" tIns="46465" rIns="92930" bIns="46465" rtlCol="0" anchor="b"/>
          <a:lstStyle>
            <a:lvl1pPr algn="l">
              <a:defRPr sz="1200"/>
            </a:lvl1pPr>
          </a:lstStyle>
          <a:p>
            <a:endParaRPr lang="en-US"/>
          </a:p>
        </p:txBody>
      </p:sp>
      <p:sp>
        <p:nvSpPr>
          <p:cNvPr id="5" name="Slide Number Placeholder 4"/>
          <p:cNvSpPr>
            <a:spLocks noGrp="1"/>
          </p:cNvSpPr>
          <p:nvPr>
            <p:ph type="sldNum" sz="quarter" idx="3"/>
          </p:nvPr>
        </p:nvSpPr>
        <p:spPr>
          <a:xfrm>
            <a:off x="3939466" y="8842029"/>
            <a:ext cx="3013763" cy="465455"/>
          </a:xfrm>
          <a:prstGeom prst="rect">
            <a:avLst/>
          </a:prstGeom>
        </p:spPr>
        <p:txBody>
          <a:bodyPr vert="horz" lIns="92930" tIns="46465" rIns="92930" bIns="46465" rtlCol="0" anchor="b"/>
          <a:lstStyle>
            <a:lvl1pPr algn="r">
              <a:defRPr sz="1200"/>
            </a:lvl1pPr>
          </a:lstStyle>
          <a:p>
            <a:fld id="{68F860DB-14E7-4104-A838-2F17B822F34B}"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10/27/2023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10/27/2023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10/27/2023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10/27/2023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10/27/2023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10/27/2023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10/27/2023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10/27/2023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10/27/2023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10/27/2023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10/27/2023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10/27/2023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Activity Diagrams</a:t>
            </a:r>
            <a:endParaRPr lang="en-US" dirty="0"/>
          </a:p>
        </p:txBody>
      </p:sp>
      <p:sp>
        <p:nvSpPr>
          <p:cNvPr id="3" name="Subtitle 2"/>
          <p:cNvSpPr>
            <a:spLocks noGrp="1"/>
          </p:cNvSpPr>
          <p:nvPr>
            <p:ph type="subTitle" idx="1"/>
          </p:nvPr>
        </p:nvSpPr>
        <p:spPr/>
        <p:txBody>
          <a:bodyPr/>
          <a:lstStyle/>
          <a:p>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Action </a:t>
            </a:r>
            <a:r>
              <a:rPr lang="en-US" b="1" dirty="0" smtClean="0"/>
              <a:t>States</a:t>
            </a:r>
            <a:endParaRPr lang="en-US" dirty="0"/>
          </a:p>
        </p:txBody>
      </p:sp>
      <p:sp>
        <p:nvSpPr>
          <p:cNvPr id="3" name="Content Placeholder 2"/>
          <p:cNvSpPr>
            <a:spLocks noGrp="1"/>
          </p:cNvSpPr>
          <p:nvPr>
            <p:ph idx="1"/>
          </p:nvPr>
        </p:nvSpPr>
        <p:spPr/>
        <p:txBody>
          <a:bodyPr/>
          <a:lstStyle/>
          <a:p>
            <a:pPr algn="just"/>
            <a:r>
              <a:rPr lang="en-US" dirty="0" smtClean="0"/>
              <a:t>Activity diagram may represent actions which are atomic computations.</a:t>
            </a:r>
          </a:p>
          <a:p>
            <a:pPr algn="just"/>
            <a:r>
              <a:rPr lang="en-US" dirty="0" smtClean="0"/>
              <a:t>These atomic computations are called action states because they are states of the system, each representing the execution of an action.</a:t>
            </a:r>
          </a:p>
          <a:p>
            <a:pPr algn="just"/>
            <a:r>
              <a:rPr lang="en-US" dirty="0" smtClean="0"/>
              <a:t>In UML, an action states is represented using a lozenge symbol (rounded rectangle) as shown in below figure:</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Action </a:t>
            </a:r>
            <a:r>
              <a:rPr lang="en-US" b="1" dirty="0" smtClean="0"/>
              <a:t>States</a:t>
            </a:r>
            <a:endParaRPr lang="en-US" dirty="0"/>
          </a:p>
        </p:txBody>
      </p:sp>
      <p:pic>
        <p:nvPicPr>
          <p:cNvPr id="3074" name="Picture 2"/>
          <p:cNvPicPr>
            <a:picLocks noGrp="1" noChangeAspect="1" noChangeArrowheads="1"/>
          </p:cNvPicPr>
          <p:nvPr>
            <p:ph idx="1"/>
          </p:nvPr>
        </p:nvPicPr>
        <p:blipFill>
          <a:blip r:embed="rId2" cstate="print"/>
          <a:srcRect/>
          <a:stretch>
            <a:fillRect/>
          </a:stretch>
        </p:blipFill>
        <p:spPr bwMode="auto">
          <a:xfrm>
            <a:off x="914400" y="1600200"/>
            <a:ext cx="7097059" cy="28956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Activity </a:t>
            </a:r>
            <a:r>
              <a:rPr lang="en-US" b="1" dirty="0" smtClean="0"/>
              <a:t>States</a:t>
            </a:r>
            <a:endParaRPr lang="en-US" dirty="0"/>
          </a:p>
        </p:txBody>
      </p:sp>
      <p:sp>
        <p:nvSpPr>
          <p:cNvPr id="3" name="Content Placeholder 2"/>
          <p:cNvSpPr>
            <a:spLocks noGrp="1"/>
          </p:cNvSpPr>
          <p:nvPr>
            <p:ph idx="1"/>
          </p:nvPr>
        </p:nvSpPr>
        <p:spPr/>
        <p:txBody>
          <a:bodyPr>
            <a:normAutofit fontScale="92500" lnSpcReduction="20000"/>
          </a:bodyPr>
          <a:lstStyle/>
          <a:p>
            <a:pPr algn="just"/>
            <a:r>
              <a:rPr lang="en-US" dirty="0" smtClean="0"/>
              <a:t>In contrast, activity states can be further decomposed, their activity being represented by other activity diagrams.</a:t>
            </a:r>
          </a:p>
          <a:p>
            <a:pPr algn="just"/>
            <a:r>
              <a:rPr lang="en-US" dirty="0" smtClean="0"/>
              <a:t>Activity states are non-atomic and can be interrupted, considered to take some duration to complete. </a:t>
            </a:r>
          </a:p>
          <a:p>
            <a:pPr algn="just"/>
            <a:r>
              <a:rPr lang="en-US" dirty="0" smtClean="0"/>
              <a:t>There is no difference in the notation of activity states and action states except that the activity states may have additional information like entry and exit actions and submachine specifications as shown below:</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Activity </a:t>
            </a:r>
            <a:r>
              <a:rPr lang="en-US" b="1" dirty="0" smtClean="0"/>
              <a:t>States</a:t>
            </a:r>
            <a:endParaRPr lang="en-US" dirty="0"/>
          </a:p>
        </p:txBody>
      </p:sp>
      <p:pic>
        <p:nvPicPr>
          <p:cNvPr id="3075" name="Picture 3"/>
          <p:cNvPicPr>
            <a:picLocks noChangeAspect="1" noChangeArrowheads="1"/>
          </p:cNvPicPr>
          <p:nvPr/>
        </p:nvPicPr>
        <p:blipFill>
          <a:blip r:embed="rId2" cstate="print"/>
          <a:srcRect/>
          <a:stretch>
            <a:fillRect/>
          </a:stretch>
        </p:blipFill>
        <p:spPr bwMode="auto">
          <a:xfrm>
            <a:off x="457200" y="1600200"/>
            <a:ext cx="8345714" cy="17526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Transitions</a:t>
            </a:r>
            <a:endParaRPr lang="en-US" dirty="0"/>
          </a:p>
        </p:txBody>
      </p:sp>
      <p:sp>
        <p:nvSpPr>
          <p:cNvPr id="3" name="Content Placeholder 2"/>
          <p:cNvSpPr>
            <a:spLocks noGrp="1"/>
          </p:cNvSpPr>
          <p:nvPr>
            <p:ph idx="1"/>
          </p:nvPr>
        </p:nvSpPr>
        <p:spPr/>
        <p:txBody>
          <a:bodyPr>
            <a:normAutofit/>
          </a:bodyPr>
          <a:lstStyle/>
          <a:p>
            <a:pPr algn="just"/>
            <a:r>
              <a:rPr lang="en-US" dirty="0" smtClean="0"/>
              <a:t>When the action or activity of a state completes, flow of control passes immediately to the next action or activity state.</a:t>
            </a:r>
          </a:p>
          <a:p>
            <a:pPr algn="just"/>
            <a:r>
              <a:rPr lang="en-US" dirty="0" smtClean="0"/>
              <a:t>This flow is represented as transitions to show the path from one action or activity state to the next action or activity state. </a:t>
            </a:r>
          </a:p>
          <a:p>
            <a:pPr algn="just"/>
            <a:r>
              <a:rPr lang="en-US" dirty="0" smtClean="0"/>
              <a:t>In UML, a transition is represented as a simple directed line, as shown in below figure.</a:t>
            </a: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Transitions</a:t>
            </a:r>
            <a:endParaRPr lang="en-US" dirty="0"/>
          </a:p>
        </p:txBody>
      </p:sp>
      <p:sp>
        <p:nvSpPr>
          <p:cNvPr id="5" name="Content Placeholder 4"/>
          <p:cNvSpPr>
            <a:spLocks noGrp="1"/>
          </p:cNvSpPr>
          <p:nvPr>
            <p:ph idx="1"/>
          </p:nvPr>
        </p:nvSpPr>
        <p:spPr>
          <a:xfrm>
            <a:off x="457200" y="1219200"/>
            <a:ext cx="8229600" cy="4525963"/>
          </a:xfrm>
        </p:spPr>
        <p:txBody>
          <a:bodyPr/>
          <a:lstStyle/>
          <a:p>
            <a:pPr algn="just"/>
            <a:r>
              <a:rPr lang="en-US" dirty="0" smtClean="0"/>
              <a:t>A flow of control has to start and end someplace. Therefore, as shown in the below figure, we can specify the initial state (solid ball) and stop state (a solid ball inside a hollow circle).</a:t>
            </a:r>
            <a:endParaRPr lang="en-US" dirty="0"/>
          </a:p>
        </p:txBody>
      </p:sp>
      <p:pic>
        <p:nvPicPr>
          <p:cNvPr id="6" name="Picture 2"/>
          <p:cNvPicPr>
            <a:picLocks noChangeAspect="1" noChangeArrowheads="1"/>
          </p:cNvPicPr>
          <p:nvPr/>
        </p:nvPicPr>
        <p:blipFill>
          <a:blip r:embed="rId2" cstate="print"/>
          <a:srcRect/>
          <a:stretch>
            <a:fillRect/>
          </a:stretch>
        </p:blipFill>
        <p:spPr bwMode="auto">
          <a:xfrm>
            <a:off x="2057400" y="3352800"/>
            <a:ext cx="6172200" cy="2903221"/>
          </a:xfrm>
          <a:prstGeom prst="rect">
            <a:avLst/>
          </a:prstGeom>
          <a:noFill/>
          <a:ln w="9525">
            <a:noFill/>
            <a:miter lim="800000"/>
            <a:headEnd/>
            <a:tailEnd/>
          </a:ln>
        </p:spPr>
      </p:pic>
      <p:sp>
        <p:nvSpPr>
          <p:cNvPr id="7" name="TextBox 6"/>
          <p:cNvSpPr txBox="1"/>
          <p:nvPr/>
        </p:nvSpPr>
        <p:spPr>
          <a:xfrm>
            <a:off x="3657600" y="6324600"/>
            <a:ext cx="2895600" cy="369332"/>
          </a:xfrm>
          <a:prstGeom prst="rect">
            <a:avLst/>
          </a:prstGeom>
          <a:noFill/>
        </p:spPr>
        <p:txBody>
          <a:bodyPr wrap="square" rtlCol="0">
            <a:spAutoFit/>
          </a:bodyPr>
          <a:lstStyle/>
          <a:p>
            <a:r>
              <a:rPr lang="en-US" b="1" dirty="0" smtClean="0"/>
              <a:t>Fig: </a:t>
            </a:r>
            <a:r>
              <a:rPr lang="en-US" b="1" dirty="0" err="1" smtClean="0"/>
              <a:t>Triggerless</a:t>
            </a:r>
            <a:r>
              <a:rPr lang="en-US" b="1" dirty="0" smtClean="0"/>
              <a:t> Transitions</a:t>
            </a: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Branching</a:t>
            </a:r>
            <a:endParaRPr lang="en-US" dirty="0"/>
          </a:p>
        </p:txBody>
      </p:sp>
      <p:sp>
        <p:nvSpPr>
          <p:cNvPr id="3" name="Content Placeholder 2"/>
          <p:cNvSpPr>
            <a:spLocks noGrp="1"/>
          </p:cNvSpPr>
          <p:nvPr>
            <p:ph idx="1"/>
          </p:nvPr>
        </p:nvSpPr>
        <p:spPr/>
        <p:txBody>
          <a:bodyPr>
            <a:normAutofit fontScale="92500" lnSpcReduction="10000"/>
          </a:bodyPr>
          <a:lstStyle/>
          <a:p>
            <a:pPr algn="just"/>
            <a:r>
              <a:rPr lang="en-US" dirty="0" smtClean="0"/>
              <a:t>Like in flowcharts, we can include a branch, which specifies alternate paths taken based on some Boolean expression which is also known as a </a:t>
            </a:r>
            <a:r>
              <a:rPr lang="en-US" dirty="0" smtClean="0">
                <a:solidFill>
                  <a:srgbClr val="FF0000"/>
                </a:solidFill>
              </a:rPr>
              <a:t>guard condition</a:t>
            </a:r>
            <a:r>
              <a:rPr lang="en-US" dirty="0" smtClean="0"/>
              <a:t>.</a:t>
            </a:r>
          </a:p>
          <a:p>
            <a:pPr algn="just"/>
            <a:r>
              <a:rPr lang="en-US" dirty="0" smtClean="0"/>
              <a:t>In UML, a branch is represented as a </a:t>
            </a:r>
            <a:r>
              <a:rPr lang="en-US" dirty="0" smtClean="0">
                <a:solidFill>
                  <a:srgbClr val="FF0000"/>
                </a:solidFill>
              </a:rPr>
              <a:t>diamond</a:t>
            </a:r>
            <a:r>
              <a:rPr lang="en-US" dirty="0" smtClean="0"/>
              <a:t>.</a:t>
            </a:r>
          </a:p>
          <a:p>
            <a:pPr algn="just"/>
            <a:r>
              <a:rPr lang="en-US" dirty="0" smtClean="0"/>
              <a:t>A branch may have one incoming transition and two or more outgoing transitions. </a:t>
            </a:r>
          </a:p>
          <a:p>
            <a:pPr algn="just"/>
            <a:r>
              <a:rPr lang="en-US" dirty="0" smtClean="0"/>
              <a:t>Across all these outgoing transitions, guards should not overlap, but they should cover all possibilities.</a:t>
            </a: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Branching</a:t>
            </a:r>
            <a:endParaRPr lang="en-US" dirty="0"/>
          </a:p>
        </p:txBody>
      </p:sp>
      <p:pic>
        <p:nvPicPr>
          <p:cNvPr id="5122" name="Picture 2"/>
          <p:cNvPicPr>
            <a:picLocks noGrp="1" noChangeAspect="1" noChangeArrowheads="1"/>
          </p:cNvPicPr>
          <p:nvPr>
            <p:ph idx="1"/>
          </p:nvPr>
        </p:nvPicPr>
        <p:blipFill>
          <a:blip r:embed="rId2" cstate="print"/>
          <a:srcRect/>
          <a:stretch>
            <a:fillRect/>
          </a:stretch>
        </p:blipFill>
        <p:spPr bwMode="auto">
          <a:xfrm>
            <a:off x="457200" y="1447800"/>
            <a:ext cx="8148554" cy="3200400"/>
          </a:xfrm>
          <a:prstGeom prst="rect">
            <a:avLst/>
          </a:prstGeom>
          <a:noFill/>
          <a:ln w="9525">
            <a:noFill/>
            <a:miter lim="800000"/>
            <a:headEnd/>
            <a:tailEnd/>
          </a:ln>
        </p:spPr>
      </p:pic>
      <p:sp>
        <p:nvSpPr>
          <p:cNvPr id="5" name="TextBox 4"/>
          <p:cNvSpPr txBox="1"/>
          <p:nvPr/>
        </p:nvSpPr>
        <p:spPr>
          <a:xfrm>
            <a:off x="3581400" y="5257800"/>
            <a:ext cx="2057400" cy="369332"/>
          </a:xfrm>
          <a:prstGeom prst="rect">
            <a:avLst/>
          </a:prstGeom>
          <a:noFill/>
        </p:spPr>
        <p:txBody>
          <a:bodyPr wrap="square" rtlCol="0">
            <a:spAutoFit/>
          </a:bodyPr>
          <a:lstStyle/>
          <a:p>
            <a:r>
              <a:rPr lang="en-US" b="1" dirty="0" smtClean="0"/>
              <a:t>Figure : Branching</a:t>
            </a:r>
            <a:endParaRPr lang="en-US" b="1"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Forking and Joining</a:t>
            </a:r>
            <a:endParaRPr lang="en-US" dirty="0"/>
          </a:p>
        </p:txBody>
      </p:sp>
      <p:sp>
        <p:nvSpPr>
          <p:cNvPr id="3" name="Content Placeholder 2"/>
          <p:cNvSpPr>
            <a:spLocks noGrp="1"/>
          </p:cNvSpPr>
          <p:nvPr>
            <p:ph idx="1"/>
          </p:nvPr>
        </p:nvSpPr>
        <p:spPr/>
        <p:txBody>
          <a:bodyPr/>
          <a:lstStyle/>
          <a:p>
            <a:pPr algn="just"/>
            <a:r>
              <a:rPr lang="en-US" dirty="0" smtClean="0"/>
              <a:t>While modeling flow of control, it is common to encounter flows that are concurrent or parallel.</a:t>
            </a:r>
          </a:p>
          <a:p>
            <a:pPr algn="just"/>
            <a:r>
              <a:rPr lang="en-US" dirty="0" smtClean="0"/>
              <a:t>In UML, a synchronization bar is used to specify the forking and joining of these parallel flows of control.</a:t>
            </a:r>
          </a:p>
          <a:p>
            <a:pPr algn="just"/>
            <a:r>
              <a:rPr lang="en-US" dirty="0" smtClean="0"/>
              <a:t>A synchronization bar is represented as a thick vertical or horizontal line.</a:t>
            </a:r>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Forking and Joining</a:t>
            </a:r>
            <a:endParaRPr lang="en-US" dirty="0"/>
          </a:p>
        </p:txBody>
      </p:sp>
      <p:sp>
        <p:nvSpPr>
          <p:cNvPr id="3" name="Content Placeholder 2"/>
          <p:cNvSpPr>
            <a:spLocks noGrp="1"/>
          </p:cNvSpPr>
          <p:nvPr>
            <p:ph idx="1"/>
          </p:nvPr>
        </p:nvSpPr>
        <p:spPr/>
        <p:txBody>
          <a:bodyPr/>
          <a:lstStyle/>
          <a:p>
            <a:pPr algn="just"/>
            <a:r>
              <a:rPr lang="en-US" dirty="0" smtClean="0"/>
              <a:t>A </a:t>
            </a:r>
            <a:r>
              <a:rPr lang="en-US" dirty="0" smtClean="0">
                <a:solidFill>
                  <a:srgbClr val="FF0000"/>
                </a:solidFill>
              </a:rPr>
              <a:t>fork</a:t>
            </a:r>
            <a:r>
              <a:rPr lang="en-US" dirty="0" smtClean="0"/>
              <a:t> may have one incoming transition and two or more outgoing transitions, each of which represents an independent flow of control.</a:t>
            </a:r>
          </a:p>
          <a:p>
            <a:pPr algn="just"/>
            <a:r>
              <a:rPr lang="en-US" dirty="0" smtClean="0"/>
              <a:t>Below the fork, the activities in each flow carry out in parallel.</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Topics to be covered</a:t>
            </a:r>
            <a:endParaRPr lang="en-US" dirty="0"/>
          </a:p>
        </p:txBody>
      </p:sp>
      <p:sp>
        <p:nvSpPr>
          <p:cNvPr id="3" name="Content Placeholder 2"/>
          <p:cNvSpPr>
            <a:spLocks noGrp="1"/>
          </p:cNvSpPr>
          <p:nvPr>
            <p:ph idx="1"/>
          </p:nvPr>
        </p:nvSpPr>
        <p:spPr/>
        <p:txBody>
          <a:bodyPr/>
          <a:lstStyle/>
          <a:p>
            <a:pPr algn="just"/>
            <a:r>
              <a:rPr lang="en-US" dirty="0" smtClean="0"/>
              <a:t>Getting Started</a:t>
            </a:r>
          </a:p>
          <a:p>
            <a:pPr algn="just"/>
            <a:r>
              <a:rPr lang="en-US" dirty="0" smtClean="0"/>
              <a:t>Terms and Concepts</a:t>
            </a:r>
          </a:p>
          <a:p>
            <a:pPr algn="just"/>
            <a:r>
              <a:rPr lang="en-US" dirty="0" smtClean="0"/>
              <a:t>Common Modeling Techniques</a:t>
            </a: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Forking and Joining</a:t>
            </a:r>
            <a:endParaRPr lang="en-US" dirty="0"/>
          </a:p>
        </p:txBody>
      </p:sp>
      <p:sp>
        <p:nvSpPr>
          <p:cNvPr id="3" name="Content Placeholder 2"/>
          <p:cNvSpPr>
            <a:spLocks noGrp="1"/>
          </p:cNvSpPr>
          <p:nvPr>
            <p:ph idx="1"/>
          </p:nvPr>
        </p:nvSpPr>
        <p:spPr/>
        <p:txBody>
          <a:bodyPr/>
          <a:lstStyle/>
          <a:p>
            <a:pPr algn="just"/>
            <a:r>
              <a:rPr lang="en-US" dirty="0" smtClean="0"/>
              <a:t>A </a:t>
            </a:r>
            <a:r>
              <a:rPr lang="en-US" dirty="0" smtClean="0">
                <a:solidFill>
                  <a:srgbClr val="FF0000"/>
                </a:solidFill>
              </a:rPr>
              <a:t>join</a:t>
            </a:r>
            <a:r>
              <a:rPr lang="en-US" dirty="0" smtClean="0"/>
              <a:t> represents the synchronization of two or more concurrent flows of control.</a:t>
            </a:r>
          </a:p>
          <a:p>
            <a:pPr algn="just"/>
            <a:r>
              <a:rPr lang="en-US" dirty="0" smtClean="0"/>
              <a:t>A join may have two or more incoming transitions and one outgoing transition.</a:t>
            </a:r>
          </a:p>
          <a:p>
            <a:pPr algn="just"/>
            <a:r>
              <a:rPr lang="en-US" dirty="0" smtClean="0"/>
              <a:t>At the join, all the concurrent flows synchronize, meaning that each flow waits for the other to join and continues on below the join.</a:t>
            </a:r>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Forking and Joining</a:t>
            </a:r>
            <a:endParaRPr lang="en-US" dirty="0"/>
          </a:p>
        </p:txBody>
      </p:sp>
      <p:pic>
        <p:nvPicPr>
          <p:cNvPr id="6146" name="Picture 2"/>
          <p:cNvPicPr>
            <a:picLocks noGrp="1" noChangeAspect="1" noChangeArrowheads="1"/>
          </p:cNvPicPr>
          <p:nvPr>
            <p:ph idx="1"/>
          </p:nvPr>
        </p:nvPicPr>
        <p:blipFill>
          <a:blip r:embed="rId2" cstate="print"/>
          <a:srcRect/>
          <a:stretch>
            <a:fillRect/>
          </a:stretch>
        </p:blipFill>
        <p:spPr bwMode="auto">
          <a:xfrm>
            <a:off x="1752599" y="1647132"/>
            <a:ext cx="6144869" cy="4829867"/>
          </a:xfrm>
          <a:prstGeom prst="rect">
            <a:avLst/>
          </a:prstGeom>
          <a:noFill/>
          <a:ln w="9525">
            <a:noFill/>
            <a:miter lim="800000"/>
            <a:headEnd/>
            <a:tailEnd/>
          </a:ln>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err="1" smtClean="0"/>
              <a:t>Swimlanes</a:t>
            </a:r>
            <a:endParaRPr lang="en-US" dirty="0"/>
          </a:p>
        </p:txBody>
      </p:sp>
      <p:sp>
        <p:nvSpPr>
          <p:cNvPr id="3" name="Content Placeholder 2"/>
          <p:cNvSpPr>
            <a:spLocks noGrp="1"/>
          </p:cNvSpPr>
          <p:nvPr>
            <p:ph idx="1"/>
          </p:nvPr>
        </p:nvSpPr>
        <p:spPr/>
        <p:txBody>
          <a:bodyPr/>
          <a:lstStyle/>
          <a:p>
            <a:pPr algn="just"/>
            <a:r>
              <a:rPr lang="en-US" dirty="0" smtClean="0"/>
              <a:t>In activity diagrams, the activity states can be divided into logical groups, each group representing the object responsible for the activities.</a:t>
            </a:r>
          </a:p>
          <a:p>
            <a:pPr algn="just"/>
            <a:r>
              <a:rPr lang="en-US" dirty="0" smtClean="0"/>
              <a:t>In UML, each group is known as a </a:t>
            </a:r>
            <a:r>
              <a:rPr lang="en-US" dirty="0" err="1" smtClean="0">
                <a:solidFill>
                  <a:srgbClr val="FF0000"/>
                </a:solidFill>
              </a:rPr>
              <a:t>swimlane</a:t>
            </a:r>
            <a:r>
              <a:rPr lang="en-US" dirty="0" smtClean="0"/>
              <a:t> because, visually, each group is divided from its neighbor by a vertical solid line as shown in the below figure.</a:t>
            </a:r>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err="1" smtClean="0"/>
              <a:t>Swimlanes</a:t>
            </a:r>
            <a:endParaRPr lang="en-US" dirty="0"/>
          </a:p>
        </p:txBody>
      </p:sp>
      <p:sp>
        <p:nvSpPr>
          <p:cNvPr id="3" name="Content Placeholder 2"/>
          <p:cNvSpPr>
            <a:spLocks noGrp="1"/>
          </p:cNvSpPr>
          <p:nvPr>
            <p:ph idx="1"/>
          </p:nvPr>
        </p:nvSpPr>
        <p:spPr/>
        <p:txBody>
          <a:bodyPr/>
          <a:lstStyle/>
          <a:p>
            <a:pPr algn="just"/>
            <a:r>
              <a:rPr lang="en-US" dirty="0" smtClean="0"/>
              <a:t>Each </a:t>
            </a:r>
            <a:r>
              <a:rPr lang="en-US" dirty="0" err="1" smtClean="0"/>
              <a:t>swimlane</a:t>
            </a:r>
            <a:r>
              <a:rPr lang="en-US" dirty="0" smtClean="0"/>
              <a:t> has its own name.</a:t>
            </a:r>
          </a:p>
          <a:p>
            <a:pPr algn="just"/>
            <a:r>
              <a:rPr lang="en-US" dirty="0" smtClean="0"/>
              <a:t>In an activity diagram partitioned into </a:t>
            </a:r>
            <a:r>
              <a:rPr lang="en-US" dirty="0" err="1" smtClean="0"/>
              <a:t>swimlanes</a:t>
            </a:r>
            <a:r>
              <a:rPr lang="en-US" dirty="0" smtClean="0"/>
              <a:t>, every activity belongs to exactly one </a:t>
            </a:r>
            <a:r>
              <a:rPr lang="en-US" dirty="0" err="1" smtClean="0"/>
              <a:t>swimlane</a:t>
            </a:r>
            <a:r>
              <a:rPr lang="en-US" dirty="0" smtClean="0"/>
              <a:t>, but transitions may cross lanes.</a:t>
            </a:r>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err="1" smtClean="0"/>
              <a:t>Swimlanes</a:t>
            </a:r>
            <a:endParaRPr lang="en-US" dirty="0"/>
          </a:p>
        </p:txBody>
      </p:sp>
      <p:pic>
        <p:nvPicPr>
          <p:cNvPr id="7170" name="Picture 2"/>
          <p:cNvPicPr>
            <a:picLocks noGrp="1" noChangeAspect="1" noChangeArrowheads="1"/>
          </p:cNvPicPr>
          <p:nvPr>
            <p:ph idx="1"/>
          </p:nvPr>
        </p:nvPicPr>
        <p:blipFill>
          <a:blip r:embed="rId2" cstate="print"/>
          <a:srcRect/>
          <a:stretch>
            <a:fillRect/>
          </a:stretch>
        </p:blipFill>
        <p:spPr bwMode="auto">
          <a:xfrm>
            <a:off x="1905000" y="1219200"/>
            <a:ext cx="5410200" cy="539938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Object Flow</a:t>
            </a:r>
            <a:endParaRPr lang="en-US" dirty="0"/>
          </a:p>
        </p:txBody>
      </p:sp>
      <p:sp>
        <p:nvSpPr>
          <p:cNvPr id="3" name="Content Placeholder 2"/>
          <p:cNvSpPr>
            <a:spLocks noGrp="1"/>
          </p:cNvSpPr>
          <p:nvPr>
            <p:ph idx="1"/>
          </p:nvPr>
        </p:nvSpPr>
        <p:spPr/>
        <p:txBody>
          <a:bodyPr>
            <a:normAutofit fontScale="92500" lnSpcReduction="10000"/>
          </a:bodyPr>
          <a:lstStyle/>
          <a:p>
            <a:pPr algn="just"/>
            <a:r>
              <a:rPr lang="en-US" dirty="0" smtClean="0"/>
              <a:t>Objects may be involved in the flow of control associated with an activity diagram.</a:t>
            </a:r>
          </a:p>
          <a:p>
            <a:pPr algn="just"/>
            <a:r>
              <a:rPr lang="en-US" dirty="0" smtClean="0"/>
              <a:t>As below figure shows, we can specify the things that are involved in an activity diagram by placing these objects in the diagram, connected using a dependency to the activity or transition that creates, destroys, or modifies them.</a:t>
            </a:r>
          </a:p>
          <a:p>
            <a:pPr algn="just"/>
            <a:r>
              <a:rPr lang="en-US" dirty="0" smtClean="0"/>
              <a:t>This use of dependency relationships and objects is called an </a:t>
            </a:r>
            <a:r>
              <a:rPr lang="en-US" dirty="0" smtClean="0">
                <a:solidFill>
                  <a:srgbClr val="FF0000"/>
                </a:solidFill>
              </a:rPr>
              <a:t>object flow </a:t>
            </a:r>
            <a:r>
              <a:rPr lang="en-US" dirty="0" smtClean="0"/>
              <a:t>because it represents the participation of an object in a flow of control.</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Object Flow</a:t>
            </a:r>
            <a:endParaRPr lang="en-US" dirty="0"/>
          </a:p>
        </p:txBody>
      </p:sp>
      <p:sp>
        <p:nvSpPr>
          <p:cNvPr id="3" name="Content Placeholder 2"/>
          <p:cNvSpPr>
            <a:spLocks noGrp="1"/>
          </p:cNvSpPr>
          <p:nvPr>
            <p:ph idx="1"/>
          </p:nvPr>
        </p:nvSpPr>
        <p:spPr/>
        <p:txBody>
          <a:bodyPr>
            <a:normAutofit fontScale="92500"/>
          </a:bodyPr>
          <a:lstStyle/>
          <a:p>
            <a:pPr algn="just"/>
            <a:r>
              <a:rPr lang="en-US" dirty="0" smtClean="0"/>
              <a:t>In addition to showing the flow of an object through an activity diagram, you can also show how its role, state and attribute values change.</a:t>
            </a:r>
          </a:p>
          <a:p>
            <a:pPr algn="just"/>
            <a:r>
              <a:rPr lang="en-US" dirty="0" smtClean="0"/>
              <a:t>As shown in the figure, you represent the state of an object by naming its state in brackets below the object's name.</a:t>
            </a:r>
          </a:p>
          <a:p>
            <a:pPr algn="just"/>
            <a:r>
              <a:rPr lang="en-US" dirty="0" smtClean="0"/>
              <a:t>Similarly, you can represent the value of an object's attributes by rendering them in a compartment below the object's name.</a:t>
            </a:r>
            <a:endParaRPr lang="en-US"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Object Flow</a:t>
            </a:r>
            <a:endParaRPr lang="en-US" dirty="0"/>
          </a:p>
        </p:txBody>
      </p:sp>
      <p:pic>
        <p:nvPicPr>
          <p:cNvPr id="8194" name="Picture 2"/>
          <p:cNvPicPr>
            <a:picLocks noGrp="1" noChangeAspect="1" noChangeArrowheads="1"/>
          </p:cNvPicPr>
          <p:nvPr>
            <p:ph idx="1"/>
          </p:nvPr>
        </p:nvPicPr>
        <p:blipFill>
          <a:blip r:embed="rId2" cstate="print"/>
          <a:srcRect/>
          <a:stretch>
            <a:fillRect/>
          </a:stretch>
        </p:blipFill>
        <p:spPr bwMode="auto">
          <a:xfrm>
            <a:off x="2286000" y="1159458"/>
            <a:ext cx="4648200" cy="5497570"/>
          </a:xfrm>
          <a:prstGeom prst="rect">
            <a:avLst/>
          </a:prstGeom>
          <a:noFill/>
          <a:ln w="9525">
            <a:noFill/>
            <a:miter lim="800000"/>
            <a:headEnd/>
            <a:tailEnd/>
          </a:ln>
        </p:spPr>
      </p:pic>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Common Uses</a:t>
            </a:r>
            <a:endParaRPr lang="en-US" dirty="0"/>
          </a:p>
        </p:txBody>
      </p:sp>
      <p:sp>
        <p:nvSpPr>
          <p:cNvPr id="3" name="Content Placeholder 2"/>
          <p:cNvSpPr>
            <a:spLocks noGrp="1"/>
          </p:cNvSpPr>
          <p:nvPr>
            <p:ph idx="1"/>
          </p:nvPr>
        </p:nvSpPr>
        <p:spPr/>
        <p:txBody>
          <a:bodyPr>
            <a:normAutofit fontScale="92500" lnSpcReduction="20000"/>
          </a:bodyPr>
          <a:lstStyle/>
          <a:p>
            <a:pPr algn="just"/>
            <a:r>
              <a:rPr lang="en-US" dirty="0" smtClean="0"/>
              <a:t>We use activity diagrams to model the dynamic aspects of a system.</a:t>
            </a:r>
          </a:p>
          <a:p>
            <a:pPr algn="just"/>
            <a:r>
              <a:rPr lang="en-US" dirty="0" smtClean="0"/>
              <a:t>These dynamic aspects may involve the activity of any kind of abstraction in any view of a system's architecture, including classes, interfaces, components, and nodes.</a:t>
            </a:r>
          </a:p>
          <a:p>
            <a:pPr algn="just"/>
            <a:r>
              <a:rPr lang="en-US" dirty="0" smtClean="0"/>
              <a:t>When modeling the dynamic aspects of a system, you’ll use activity diagrams in two ways:</a:t>
            </a:r>
          </a:p>
          <a:p>
            <a:pPr algn="just">
              <a:buFont typeface="Wingdings" pitchFamily="2" charset="2"/>
              <a:buChar char="Ø"/>
            </a:pPr>
            <a:r>
              <a:rPr lang="en-US" dirty="0" smtClean="0"/>
              <a:t>To model a workflow</a:t>
            </a:r>
          </a:p>
          <a:p>
            <a:pPr algn="just">
              <a:buFont typeface="Wingdings" pitchFamily="2" charset="2"/>
              <a:buChar char="Ø"/>
            </a:pPr>
            <a:r>
              <a:rPr lang="en-US" dirty="0" smtClean="0"/>
              <a:t>To model an operation</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Common Modeling Techniques</a:t>
            </a:r>
            <a:endParaRPr lang="en-US" dirty="0"/>
          </a:p>
        </p:txBody>
      </p:sp>
      <p:sp>
        <p:nvSpPr>
          <p:cNvPr id="3" name="Content Placeholder 2"/>
          <p:cNvSpPr>
            <a:spLocks noGrp="1"/>
          </p:cNvSpPr>
          <p:nvPr>
            <p:ph idx="1"/>
          </p:nvPr>
        </p:nvSpPr>
        <p:spPr/>
        <p:txBody>
          <a:bodyPr/>
          <a:lstStyle/>
          <a:p>
            <a:pPr algn="just">
              <a:buNone/>
            </a:pPr>
            <a:r>
              <a:rPr lang="en-US" dirty="0" smtClean="0">
                <a:solidFill>
                  <a:srgbClr val="FF0000"/>
                </a:solidFill>
              </a:rPr>
              <a:t>	There are Three modeling technique for Activity Diagrams</a:t>
            </a:r>
            <a:endParaRPr lang="en-US" dirty="0" smtClean="0"/>
          </a:p>
          <a:p>
            <a:pPr algn="just"/>
            <a:r>
              <a:rPr lang="en-US" dirty="0" smtClean="0"/>
              <a:t>Modeling a workflow</a:t>
            </a:r>
          </a:p>
          <a:p>
            <a:pPr algn="just"/>
            <a:r>
              <a:rPr lang="en-US" dirty="0" smtClean="0"/>
              <a:t>Modeling a operation</a:t>
            </a:r>
          </a:p>
          <a:p>
            <a:pPr algn="just"/>
            <a:r>
              <a:rPr lang="en-US" dirty="0" smtClean="0"/>
              <a:t>Forward and Reverse Engineering</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a:t>
            </a:r>
            <a:endParaRPr lang="en-US" dirty="0"/>
          </a:p>
        </p:txBody>
      </p:sp>
      <p:sp>
        <p:nvSpPr>
          <p:cNvPr id="3" name="Content Placeholder 2"/>
          <p:cNvSpPr>
            <a:spLocks noGrp="1"/>
          </p:cNvSpPr>
          <p:nvPr>
            <p:ph idx="1"/>
          </p:nvPr>
        </p:nvSpPr>
        <p:spPr/>
        <p:txBody>
          <a:bodyPr/>
          <a:lstStyle/>
          <a:p>
            <a:pPr algn="just"/>
            <a:r>
              <a:rPr lang="en-US" dirty="0" smtClean="0"/>
              <a:t>Activity diagrams are one of the five diagrams in the UML for modeling the dynamic aspects of Systems.</a:t>
            </a:r>
          </a:p>
          <a:p>
            <a:pPr algn="just"/>
            <a:r>
              <a:rPr lang="en-US" dirty="0" smtClean="0"/>
              <a:t>An activity diagram is essentially a flowchart, showing flow of control from activity to activity, whereas, the interaction diagrams focus on the flow of control from object to object.</a:t>
            </a:r>
            <a:endParaRPr lang="en-US"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Modeling a workflow</a:t>
            </a:r>
            <a:endParaRPr lang="en-US" dirty="0"/>
          </a:p>
        </p:txBody>
      </p:sp>
      <p:sp>
        <p:nvSpPr>
          <p:cNvPr id="3" name="Content Placeholder 2"/>
          <p:cNvSpPr>
            <a:spLocks noGrp="1"/>
          </p:cNvSpPr>
          <p:nvPr>
            <p:ph idx="1"/>
          </p:nvPr>
        </p:nvSpPr>
        <p:spPr/>
        <p:txBody>
          <a:bodyPr>
            <a:normAutofit fontScale="92500" lnSpcReduction="20000"/>
          </a:bodyPr>
          <a:lstStyle/>
          <a:p>
            <a:pPr>
              <a:buNone/>
            </a:pPr>
            <a:r>
              <a:rPr lang="en-US" dirty="0" smtClean="0"/>
              <a:t>	</a:t>
            </a:r>
            <a:r>
              <a:rPr lang="en-US" dirty="0" smtClean="0">
                <a:solidFill>
                  <a:srgbClr val="FF0000"/>
                </a:solidFill>
              </a:rPr>
              <a:t>To model a workflow:</a:t>
            </a:r>
          </a:p>
          <a:p>
            <a:pPr marL="514350" indent="-514350" algn="just">
              <a:buFont typeface="+mj-lt"/>
              <a:buAutoNum type="arabicPeriod"/>
            </a:pPr>
            <a:r>
              <a:rPr lang="en-US" dirty="0" smtClean="0"/>
              <a:t>Establish a focus for the workflow.</a:t>
            </a:r>
          </a:p>
          <a:p>
            <a:pPr marL="514350" indent="-514350" algn="just">
              <a:buFont typeface="+mj-lt"/>
              <a:buAutoNum type="arabicPeriod"/>
            </a:pPr>
            <a:r>
              <a:rPr lang="en-US" dirty="0" smtClean="0"/>
              <a:t>Select the objects that have the high-level responsibilities for parts of the overall workflow. Create a </a:t>
            </a:r>
            <a:r>
              <a:rPr lang="en-US" dirty="0" err="1" smtClean="0"/>
              <a:t>swimlane</a:t>
            </a:r>
            <a:r>
              <a:rPr lang="en-US" dirty="0" smtClean="0"/>
              <a:t> for each of these objects.</a:t>
            </a:r>
          </a:p>
          <a:p>
            <a:pPr marL="514350" indent="-514350" algn="just">
              <a:buFont typeface="+mj-lt"/>
              <a:buAutoNum type="arabicPeriod"/>
            </a:pPr>
            <a:r>
              <a:rPr lang="en-US" dirty="0" smtClean="0"/>
              <a:t>Identify the pre-conditions of the workflow’s initial state and the post-conditions of the workflow’s final state.</a:t>
            </a:r>
          </a:p>
          <a:p>
            <a:pPr marL="514350" indent="-514350" algn="just">
              <a:buFont typeface="+mj-lt"/>
              <a:buAutoNum type="arabicPeriod"/>
            </a:pPr>
            <a:r>
              <a:rPr lang="en-US" dirty="0" smtClean="0"/>
              <a:t>Starting at the workflow’s initial state layout the actions and activities that take place and render them as actions states or activity states.</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Modeling a workflow</a:t>
            </a:r>
            <a:endParaRPr lang="en-US" dirty="0"/>
          </a:p>
        </p:txBody>
      </p:sp>
      <p:sp>
        <p:nvSpPr>
          <p:cNvPr id="3" name="Content Placeholder 2"/>
          <p:cNvSpPr>
            <a:spLocks noGrp="1"/>
          </p:cNvSpPr>
          <p:nvPr>
            <p:ph idx="1"/>
          </p:nvPr>
        </p:nvSpPr>
        <p:spPr/>
        <p:txBody>
          <a:bodyPr>
            <a:normAutofit fontScale="92500" lnSpcReduction="10000"/>
          </a:bodyPr>
          <a:lstStyle/>
          <a:p>
            <a:pPr marL="514350" indent="-514350" algn="just">
              <a:buFont typeface="+mj-lt"/>
              <a:buAutoNum type="arabicPeriod" startAt="5"/>
            </a:pPr>
            <a:r>
              <a:rPr lang="en-US" dirty="0" smtClean="0"/>
              <a:t>For complex actions, or for sets of actions that appear multiple times, collapse them into activity states and provide a separate activity diagram for them.</a:t>
            </a:r>
          </a:p>
          <a:p>
            <a:pPr marL="514350" indent="-514350" algn="just">
              <a:buFont typeface="+mj-lt"/>
              <a:buAutoNum type="arabicPeriod" startAt="5"/>
            </a:pPr>
            <a:r>
              <a:rPr lang="en-US" dirty="0" smtClean="0"/>
              <a:t>Connect the action and activity states by transitions. Consider branching and then consider forking and joining.</a:t>
            </a:r>
          </a:p>
          <a:p>
            <a:pPr marL="514350" indent="-514350" algn="just">
              <a:buFont typeface="+mj-lt"/>
              <a:buAutoNum type="arabicPeriod" startAt="5"/>
            </a:pPr>
            <a:r>
              <a:rPr lang="en-US" dirty="0" smtClean="0"/>
              <a:t>If there are important objects that are involved in the workflow, render them in the activity diagram as well.</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Modeling a workflow</a:t>
            </a:r>
            <a:endParaRPr lang="en-US" dirty="0"/>
          </a:p>
        </p:txBody>
      </p:sp>
      <p:pic>
        <p:nvPicPr>
          <p:cNvPr id="1026" name="Picture 2"/>
          <p:cNvPicPr>
            <a:picLocks noGrp="1" noChangeAspect="1" noChangeArrowheads="1"/>
          </p:cNvPicPr>
          <p:nvPr>
            <p:ph idx="1"/>
          </p:nvPr>
        </p:nvPicPr>
        <p:blipFill>
          <a:blip r:embed="rId2" cstate="print"/>
          <a:srcRect/>
          <a:stretch>
            <a:fillRect/>
          </a:stretch>
        </p:blipFill>
        <p:spPr bwMode="auto">
          <a:xfrm>
            <a:off x="1394053" y="1295400"/>
            <a:ext cx="6507178" cy="5257800"/>
          </a:xfrm>
          <a:prstGeom prst="rect">
            <a:avLst/>
          </a:prstGeom>
          <a:noFill/>
          <a:ln w="9525">
            <a:noFill/>
            <a:miter lim="800000"/>
            <a:headEnd/>
            <a:tailEnd/>
          </a:ln>
        </p:spPr>
      </p:pic>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Modeling a operation</a:t>
            </a:r>
          </a:p>
        </p:txBody>
      </p:sp>
      <p:sp>
        <p:nvSpPr>
          <p:cNvPr id="3" name="Content Placeholder 2"/>
          <p:cNvSpPr>
            <a:spLocks noGrp="1"/>
          </p:cNvSpPr>
          <p:nvPr>
            <p:ph idx="1"/>
          </p:nvPr>
        </p:nvSpPr>
        <p:spPr/>
        <p:txBody>
          <a:bodyPr>
            <a:normAutofit fontScale="92500"/>
          </a:bodyPr>
          <a:lstStyle/>
          <a:p>
            <a:pPr>
              <a:buNone/>
            </a:pPr>
            <a:r>
              <a:rPr lang="en-US" dirty="0" smtClean="0"/>
              <a:t>	</a:t>
            </a:r>
            <a:r>
              <a:rPr lang="en-US" dirty="0" smtClean="0">
                <a:solidFill>
                  <a:srgbClr val="FF0000"/>
                </a:solidFill>
              </a:rPr>
              <a:t>To model an operation:</a:t>
            </a:r>
          </a:p>
          <a:p>
            <a:pPr marL="514350" indent="-514350" algn="just">
              <a:buFont typeface="+mj-lt"/>
              <a:buAutoNum type="arabicPeriod"/>
            </a:pPr>
            <a:r>
              <a:rPr lang="en-US" dirty="0" smtClean="0"/>
              <a:t>Collect the abstractions involved in an operation like: parameters, attributes of the enclosing class and the neighboring class.</a:t>
            </a:r>
          </a:p>
          <a:p>
            <a:pPr marL="514350" indent="-514350" algn="just">
              <a:buFont typeface="+mj-lt"/>
              <a:buAutoNum type="arabicPeriod"/>
            </a:pPr>
            <a:r>
              <a:rPr lang="en-US" dirty="0" smtClean="0"/>
              <a:t>Identify the operation’s pre-conditions and the operation’s post-conditions.</a:t>
            </a:r>
          </a:p>
          <a:p>
            <a:pPr marL="514350" indent="-514350" algn="just">
              <a:buFont typeface="+mj-lt"/>
              <a:buAutoNum type="arabicPeriod"/>
            </a:pPr>
            <a:r>
              <a:rPr lang="en-US" dirty="0" smtClean="0"/>
              <a:t>Beginning at the operation’s initial state, define the actions and activities and render them as action states and activity states respectively.</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Modeling a operation</a:t>
            </a:r>
          </a:p>
        </p:txBody>
      </p:sp>
      <p:sp>
        <p:nvSpPr>
          <p:cNvPr id="3" name="Content Placeholder 2"/>
          <p:cNvSpPr>
            <a:spLocks noGrp="1"/>
          </p:cNvSpPr>
          <p:nvPr>
            <p:ph idx="1"/>
          </p:nvPr>
        </p:nvSpPr>
        <p:spPr/>
        <p:txBody>
          <a:bodyPr>
            <a:normAutofit/>
          </a:bodyPr>
          <a:lstStyle/>
          <a:p>
            <a:pPr marL="514350" indent="-514350" algn="just">
              <a:buFont typeface="+mj-lt"/>
              <a:buAutoNum type="arabicPeriod" startAt="4"/>
            </a:pPr>
            <a:r>
              <a:rPr lang="en-US" dirty="0" smtClean="0"/>
              <a:t>Use branching as necessary to specify conditional paths and iteration.</a:t>
            </a:r>
          </a:p>
          <a:p>
            <a:pPr marL="514350" indent="-514350" algn="just">
              <a:buFont typeface="+mj-lt"/>
              <a:buAutoNum type="arabicPeriod" startAt="4"/>
            </a:pPr>
            <a:r>
              <a:rPr lang="en-US" dirty="0" smtClean="0"/>
              <a:t>If this operation is owned by an active class, use forking and joining as necessary to specify parallel flows of control.</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Modeling a operation</a:t>
            </a:r>
          </a:p>
        </p:txBody>
      </p:sp>
      <p:pic>
        <p:nvPicPr>
          <p:cNvPr id="2050" name="Picture 2"/>
          <p:cNvPicPr>
            <a:picLocks noGrp="1" noChangeAspect="1" noChangeArrowheads="1"/>
          </p:cNvPicPr>
          <p:nvPr>
            <p:ph idx="1"/>
          </p:nvPr>
        </p:nvPicPr>
        <p:blipFill>
          <a:blip r:embed="rId2" cstate="print"/>
          <a:srcRect/>
          <a:stretch>
            <a:fillRect/>
          </a:stretch>
        </p:blipFill>
        <p:spPr bwMode="auto">
          <a:xfrm>
            <a:off x="762000" y="1219200"/>
            <a:ext cx="7596981" cy="5029200"/>
          </a:xfrm>
          <a:prstGeom prst="rect">
            <a:avLst/>
          </a:prstGeom>
          <a:noFill/>
          <a:ln w="9525">
            <a:noFill/>
            <a:miter lim="800000"/>
            <a:headEnd/>
            <a:tailEnd/>
          </a:ln>
        </p:spPr>
      </p:pic>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Forward and Reverse Engineering</a:t>
            </a:r>
          </a:p>
        </p:txBody>
      </p:sp>
      <p:sp>
        <p:nvSpPr>
          <p:cNvPr id="3" name="Content Placeholder 2"/>
          <p:cNvSpPr>
            <a:spLocks noGrp="1"/>
          </p:cNvSpPr>
          <p:nvPr>
            <p:ph idx="1"/>
          </p:nvPr>
        </p:nvSpPr>
        <p:spPr/>
        <p:txBody>
          <a:bodyPr>
            <a:normAutofit/>
          </a:bodyPr>
          <a:lstStyle/>
          <a:p>
            <a:pPr algn="just"/>
            <a:r>
              <a:rPr lang="en-US" dirty="0" smtClean="0">
                <a:solidFill>
                  <a:srgbClr val="FF0000"/>
                </a:solidFill>
              </a:rPr>
              <a:t>Forward engineering </a:t>
            </a:r>
            <a:r>
              <a:rPr lang="en-US" dirty="0" smtClean="0"/>
              <a:t>(the creation of code from a model) is possible for activity diagrams, if the context of the diagram is an operation.</a:t>
            </a:r>
          </a:p>
          <a:p>
            <a:pPr algn="just"/>
            <a:r>
              <a:rPr lang="en-US" dirty="0" smtClean="0">
                <a:solidFill>
                  <a:srgbClr val="FF0000"/>
                </a:solidFill>
              </a:rPr>
              <a:t>Reverse engineering </a:t>
            </a:r>
            <a:r>
              <a:rPr lang="en-US" dirty="0" smtClean="0"/>
              <a:t>(the creation of a model from code) is also possible for activity diagrams, if the context of the code is the body of an operation.</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a:t>
            </a:r>
            <a:endParaRPr lang="en-US" dirty="0"/>
          </a:p>
        </p:txBody>
      </p:sp>
      <p:sp>
        <p:nvSpPr>
          <p:cNvPr id="3" name="Content Placeholder 2"/>
          <p:cNvSpPr>
            <a:spLocks noGrp="1"/>
          </p:cNvSpPr>
          <p:nvPr>
            <p:ph idx="1"/>
          </p:nvPr>
        </p:nvSpPr>
        <p:spPr/>
        <p:txBody>
          <a:bodyPr/>
          <a:lstStyle/>
          <a:p>
            <a:pPr algn="just"/>
            <a:r>
              <a:rPr lang="en-US" dirty="0" smtClean="0"/>
              <a:t>Activity diagrams are not only important for modeling the dynamic aspects of a system, but also for constructing executable systems through forward and reverse engineering.</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Getting Started</a:t>
            </a:r>
            <a:endParaRPr lang="en-US" dirty="0"/>
          </a:p>
        </p:txBody>
      </p:sp>
      <p:sp>
        <p:nvSpPr>
          <p:cNvPr id="3" name="Content Placeholder 2"/>
          <p:cNvSpPr>
            <a:spLocks noGrp="1"/>
          </p:cNvSpPr>
          <p:nvPr>
            <p:ph idx="1"/>
          </p:nvPr>
        </p:nvSpPr>
        <p:spPr/>
        <p:txBody>
          <a:bodyPr>
            <a:normAutofit fontScale="85000" lnSpcReduction="10000"/>
          </a:bodyPr>
          <a:lstStyle/>
          <a:p>
            <a:pPr algn="just"/>
            <a:r>
              <a:rPr lang="en-US" dirty="0" smtClean="0"/>
              <a:t>We can model the dynamic aspects using activity diagrams, which focus first on the activities that take place among objects, as shown in below figure.</a:t>
            </a:r>
          </a:p>
          <a:p>
            <a:pPr algn="just"/>
            <a:r>
              <a:rPr lang="en-US" dirty="0" smtClean="0"/>
              <a:t>Activity diagrams are a kind of Pert charts.</a:t>
            </a:r>
          </a:p>
          <a:p>
            <a:pPr algn="just"/>
            <a:r>
              <a:rPr lang="en-US" dirty="0" smtClean="0"/>
              <a:t>An activity diagram is essentially a flowchart that emphasizes the activity that takes place over time. </a:t>
            </a:r>
          </a:p>
          <a:p>
            <a:pPr algn="just"/>
            <a:r>
              <a:rPr lang="en-US" dirty="0" smtClean="0"/>
              <a:t>We can think of an activity diagram as an interaction diagram turned inside out.</a:t>
            </a:r>
          </a:p>
          <a:p>
            <a:pPr algn="just"/>
            <a:r>
              <a:rPr lang="en-US" dirty="0" smtClean="0"/>
              <a:t>An </a:t>
            </a:r>
            <a:r>
              <a:rPr lang="en-US" dirty="0" smtClean="0">
                <a:solidFill>
                  <a:srgbClr val="FF0000"/>
                </a:solidFill>
              </a:rPr>
              <a:t>interaction diagram </a:t>
            </a:r>
            <a:r>
              <a:rPr lang="en-US" dirty="0" smtClean="0"/>
              <a:t>looks at the objects that pass messages; an </a:t>
            </a:r>
            <a:r>
              <a:rPr lang="en-US" dirty="0" smtClean="0">
                <a:solidFill>
                  <a:srgbClr val="FF0000"/>
                </a:solidFill>
              </a:rPr>
              <a:t>activity diagram </a:t>
            </a:r>
            <a:r>
              <a:rPr lang="en-US" dirty="0" smtClean="0"/>
              <a:t>looks at the operations that are passed among objects.</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143000"/>
          </a:xfrm>
        </p:spPr>
        <p:txBody>
          <a:bodyPr>
            <a:normAutofit/>
          </a:bodyPr>
          <a:lstStyle/>
          <a:p>
            <a:r>
              <a:rPr lang="en-US" dirty="0" smtClean="0"/>
              <a:t>Getting Started</a:t>
            </a:r>
            <a:endParaRPr lang="en-US" dirty="0"/>
          </a:p>
        </p:txBody>
      </p:sp>
      <p:pic>
        <p:nvPicPr>
          <p:cNvPr id="1026" name="Picture 2"/>
          <p:cNvPicPr>
            <a:picLocks noGrp="1" noChangeAspect="1" noChangeArrowheads="1"/>
          </p:cNvPicPr>
          <p:nvPr>
            <p:ph idx="1"/>
          </p:nvPr>
        </p:nvPicPr>
        <p:blipFill>
          <a:blip r:embed="rId2" cstate="print"/>
          <a:srcRect/>
          <a:stretch>
            <a:fillRect/>
          </a:stretch>
        </p:blipFill>
        <p:spPr bwMode="auto">
          <a:xfrm>
            <a:off x="1750237" y="1143000"/>
            <a:ext cx="5717363" cy="551153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Terms and Concepts</a:t>
            </a:r>
            <a:endParaRPr lang="en-US" dirty="0"/>
          </a:p>
        </p:txBody>
      </p:sp>
      <p:sp>
        <p:nvSpPr>
          <p:cNvPr id="3" name="Content Placeholder 2"/>
          <p:cNvSpPr>
            <a:spLocks noGrp="1"/>
          </p:cNvSpPr>
          <p:nvPr>
            <p:ph idx="1"/>
          </p:nvPr>
        </p:nvSpPr>
        <p:spPr/>
        <p:txBody>
          <a:bodyPr>
            <a:normAutofit fontScale="85000" lnSpcReduction="10000"/>
          </a:bodyPr>
          <a:lstStyle/>
          <a:p>
            <a:pPr algn="just"/>
            <a:r>
              <a:rPr lang="en-US" dirty="0" smtClean="0"/>
              <a:t>An activity diagram shows the flow from activity to activity. An activity is an ongoing </a:t>
            </a:r>
            <a:r>
              <a:rPr lang="en-US" dirty="0" err="1" smtClean="0"/>
              <a:t>nonatomic</a:t>
            </a:r>
            <a:r>
              <a:rPr lang="en-US" dirty="0" smtClean="0"/>
              <a:t> execution within a state machine. </a:t>
            </a:r>
          </a:p>
          <a:p>
            <a:pPr algn="just"/>
            <a:r>
              <a:rPr lang="en-US" dirty="0" smtClean="0"/>
              <a:t>Activities result in some action, which is made up of executable atomic computations that result in a change in state of the system or the return of a value.</a:t>
            </a:r>
          </a:p>
          <a:p>
            <a:pPr algn="just"/>
            <a:r>
              <a:rPr lang="en-US" dirty="0" smtClean="0"/>
              <a:t>Actions involve calling another operation, sending a signal, creating or destroying an object, or some pure computation, such as evaluating an expression. </a:t>
            </a:r>
          </a:p>
          <a:p>
            <a:pPr algn="just"/>
            <a:r>
              <a:rPr lang="en-US" dirty="0" smtClean="0"/>
              <a:t>Graphically, an activity diagram is a </a:t>
            </a:r>
            <a:r>
              <a:rPr lang="en-US" dirty="0" smtClean="0">
                <a:solidFill>
                  <a:srgbClr val="FF0000"/>
                </a:solidFill>
              </a:rPr>
              <a:t>collection of vertices and arcs.</a:t>
            </a:r>
            <a:endParaRPr lang="en-US" dirty="0">
              <a:solidFill>
                <a:srgbClr val="FF0000"/>
              </a:solidFil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Common Properties</a:t>
            </a:r>
            <a:endParaRPr lang="en-US" dirty="0"/>
          </a:p>
        </p:txBody>
      </p:sp>
      <p:sp>
        <p:nvSpPr>
          <p:cNvPr id="3" name="Content Placeholder 2"/>
          <p:cNvSpPr>
            <a:spLocks noGrp="1"/>
          </p:cNvSpPr>
          <p:nvPr>
            <p:ph idx="1"/>
          </p:nvPr>
        </p:nvSpPr>
        <p:spPr/>
        <p:txBody>
          <a:bodyPr/>
          <a:lstStyle/>
          <a:p>
            <a:pPr algn="just"/>
            <a:r>
              <a:rPr lang="en-US" dirty="0" smtClean="0"/>
              <a:t>An activity diagram shares the same common properties as do all other UML diagrams like a name which is used to uniquely identify the diagram and the graphical content which is a projection into the model.</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Contents</a:t>
            </a:r>
            <a:endParaRPr lang="en-US" dirty="0"/>
          </a:p>
        </p:txBody>
      </p:sp>
      <p:sp>
        <p:nvSpPr>
          <p:cNvPr id="3" name="Content Placeholder 2"/>
          <p:cNvSpPr>
            <a:spLocks noGrp="1"/>
          </p:cNvSpPr>
          <p:nvPr>
            <p:ph idx="1"/>
          </p:nvPr>
        </p:nvSpPr>
        <p:spPr/>
        <p:txBody>
          <a:bodyPr/>
          <a:lstStyle/>
          <a:p>
            <a:pPr algn="just"/>
            <a:r>
              <a:rPr lang="en-US" dirty="0" smtClean="0"/>
              <a:t>Activity diagrams commonly contain</a:t>
            </a:r>
          </a:p>
          <a:p>
            <a:pPr algn="just">
              <a:buFont typeface="Wingdings" pitchFamily="2" charset="2"/>
              <a:buChar char="Ø"/>
            </a:pPr>
            <a:r>
              <a:rPr lang="en-US" dirty="0" smtClean="0"/>
              <a:t>Activity states and action states</a:t>
            </a:r>
          </a:p>
          <a:p>
            <a:pPr algn="just">
              <a:buFont typeface="Wingdings" pitchFamily="2" charset="2"/>
              <a:buChar char="Ø"/>
            </a:pPr>
            <a:r>
              <a:rPr lang="en-US" dirty="0" smtClean="0"/>
              <a:t>Transitions</a:t>
            </a:r>
          </a:p>
          <a:p>
            <a:pPr algn="just">
              <a:buFont typeface="Wingdings" pitchFamily="2" charset="2"/>
              <a:buChar char="Ø"/>
            </a:pPr>
            <a:r>
              <a:rPr lang="en-US" dirty="0" smtClean="0"/>
              <a:t>Objects</a:t>
            </a:r>
          </a:p>
          <a:p>
            <a:pPr algn="just"/>
            <a:r>
              <a:rPr lang="en-US" dirty="0" smtClean="0"/>
              <a:t>Like all other diagrams, activity diagrams may contain notes and constraints.</a:t>
            </a:r>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4226</TotalTime>
  <Words>1307</Words>
  <Application>Microsoft Office PowerPoint</Application>
  <PresentationFormat>On-screen Show (4:3)</PresentationFormat>
  <Paragraphs>116</Paragraphs>
  <Slides>36</Slides>
  <Notes>0</Notes>
  <HiddenSlides>0</HiddenSlides>
  <MMClips>0</MMClips>
  <ScaleCrop>false</ScaleCrop>
  <HeadingPairs>
    <vt:vector size="4" baseType="variant">
      <vt:variant>
        <vt:lpstr>Theme</vt:lpstr>
      </vt:variant>
      <vt:variant>
        <vt:i4>1</vt:i4>
      </vt:variant>
      <vt:variant>
        <vt:lpstr>Slide Titles</vt:lpstr>
      </vt:variant>
      <vt:variant>
        <vt:i4>36</vt:i4>
      </vt:variant>
    </vt:vector>
  </HeadingPairs>
  <TitlesOfParts>
    <vt:vector size="37" baseType="lpstr">
      <vt:lpstr>Office Theme</vt:lpstr>
      <vt:lpstr>Activity Diagrams</vt:lpstr>
      <vt:lpstr>Topics to be covered</vt:lpstr>
      <vt:lpstr>Introduction</vt:lpstr>
      <vt:lpstr>Introduction</vt:lpstr>
      <vt:lpstr>Getting Started</vt:lpstr>
      <vt:lpstr>Getting Started</vt:lpstr>
      <vt:lpstr>Terms and Concepts</vt:lpstr>
      <vt:lpstr>Common Properties</vt:lpstr>
      <vt:lpstr>Contents</vt:lpstr>
      <vt:lpstr>Action States</vt:lpstr>
      <vt:lpstr>Action States</vt:lpstr>
      <vt:lpstr>Activity States</vt:lpstr>
      <vt:lpstr>Activity States</vt:lpstr>
      <vt:lpstr>Transitions</vt:lpstr>
      <vt:lpstr>Transitions</vt:lpstr>
      <vt:lpstr>Branching</vt:lpstr>
      <vt:lpstr>Branching</vt:lpstr>
      <vt:lpstr>Forking and Joining</vt:lpstr>
      <vt:lpstr>Forking and Joining</vt:lpstr>
      <vt:lpstr>Forking and Joining</vt:lpstr>
      <vt:lpstr>Forking and Joining</vt:lpstr>
      <vt:lpstr>Swimlanes</vt:lpstr>
      <vt:lpstr>Swimlanes</vt:lpstr>
      <vt:lpstr>Swimlanes</vt:lpstr>
      <vt:lpstr>Object Flow</vt:lpstr>
      <vt:lpstr>Object Flow</vt:lpstr>
      <vt:lpstr>Object Flow</vt:lpstr>
      <vt:lpstr>Common Uses</vt:lpstr>
      <vt:lpstr>Common Modeling Techniques</vt:lpstr>
      <vt:lpstr>Modeling a workflow</vt:lpstr>
      <vt:lpstr>Modeling a workflow</vt:lpstr>
      <vt:lpstr>Modeling a workflow</vt:lpstr>
      <vt:lpstr>Modeling a operation</vt:lpstr>
      <vt:lpstr>Modeling a operation</vt:lpstr>
      <vt:lpstr>Modeling a operation</vt:lpstr>
      <vt:lpstr>Forward and Reverse Engineering</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Activity Diagrams</dc:title>
  <dc:creator>AVINASH</dc:creator>
  <cp:lastModifiedBy>AVINASH</cp:lastModifiedBy>
  <cp:revision>76</cp:revision>
  <dcterms:created xsi:type="dcterms:W3CDTF">2006-08-16T00:00:00Z</dcterms:created>
  <dcterms:modified xsi:type="dcterms:W3CDTF">2023-10-30T04:21:23Z</dcterms:modified>
</cp:coreProperties>
</file>